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7772400" cy="10058400"/>
  <p:notesSz cx="9866313" cy="14295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99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5403" cy="717254"/>
          </a:xfrm>
          <a:prstGeom prst="rect">
            <a:avLst/>
          </a:prstGeom>
        </p:spPr>
        <p:txBody>
          <a:bodyPr vert="horz" lIns="133064" tIns="66532" rIns="133064" bIns="66532" rtlCol="0"/>
          <a:lstStyle>
            <a:lvl1pPr algn="l" latinLnBrk="0">
              <a:defRPr kumimoji="1" lang="ja-JP" sz="17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9" y="2"/>
            <a:ext cx="4275403" cy="717254"/>
          </a:xfrm>
          <a:prstGeom prst="rect">
            <a:avLst/>
          </a:prstGeom>
        </p:spPr>
        <p:txBody>
          <a:bodyPr vert="horz" lIns="133064" tIns="66532" rIns="133064" bIns="66532" rtlCol="0"/>
          <a:lstStyle>
            <a:lvl1pPr algn="r" latinLnBrk="0">
              <a:defRPr kumimoji="1" lang="ja-JP" sz="1700"/>
            </a:lvl1pPr>
          </a:lstStyle>
          <a:p>
            <a:fld id="{CBEEF32F-3280-4663-880F-C8D2FC70E993}" type="datetimeFigureOut">
              <a:rPr kumimoji="1" lang="en-US" altLang="ja-JP" smtClean="0"/>
              <a:t>8/1/2024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13578186"/>
            <a:ext cx="4275403" cy="717253"/>
          </a:xfrm>
          <a:prstGeom prst="rect">
            <a:avLst/>
          </a:prstGeom>
        </p:spPr>
        <p:txBody>
          <a:bodyPr vert="horz" lIns="133064" tIns="66532" rIns="133064" bIns="66532" rtlCol="0" anchor="b"/>
          <a:lstStyle>
            <a:lvl1pPr algn="l" latinLnBrk="0">
              <a:defRPr kumimoji="1" lang="ja-JP" sz="17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9" y="13578186"/>
            <a:ext cx="4275403" cy="717253"/>
          </a:xfrm>
          <a:prstGeom prst="rect">
            <a:avLst/>
          </a:prstGeom>
        </p:spPr>
        <p:txBody>
          <a:bodyPr vert="horz" lIns="133064" tIns="66532" rIns="133064" bIns="66532" rtlCol="0" anchor="b"/>
          <a:lstStyle>
            <a:lvl1pPr algn="r" latinLnBrk="0">
              <a:defRPr kumimoji="1" lang="ja-JP" sz="17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5403" cy="717254"/>
          </a:xfrm>
          <a:prstGeom prst="rect">
            <a:avLst/>
          </a:prstGeom>
        </p:spPr>
        <p:txBody>
          <a:bodyPr vert="horz" lIns="133064" tIns="66532" rIns="133064" bIns="66532" rtlCol="0"/>
          <a:lstStyle>
            <a:lvl1pPr algn="l" latinLnBrk="0">
              <a:defRPr kumimoji="1" lang="ja-JP" sz="17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9" y="2"/>
            <a:ext cx="4275403" cy="717254"/>
          </a:xfrm>
          <a:prstGeom prst="rect">
            <a:avLst/>
          </a:prstGeom>
        </p:spPr>
        <p:txBody>
          <a:bodyPr vert="horz" lIns="133064" tIns="66532" rIns="133064" bIns="66532" rtlCol="0"/>
          <a:lstStyle>
            <a:lvl1pPr algn="r" latinLnBrk="0">
              <a:defRPr kumimoji="1" lang="ja-JP" sz="1700"/>
            </a:lvl1pPr>
          </a:lstStyle>
          <a:p>
            <a:fld id="{A58F2AD0-9975-4D3C-912A-0B60BD0D07D1}" type="datetimeFigureOut">
              <a:t>2024/8/1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70225" y="1787525"/>
            <a:ext cx="3725863" cy="482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64" tIns="66532" rIns="133064" bIns="665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879682"/>
            <a:ext cx="7893050" cy="5628829"/>
          </a:xfrm>
          <a:prstGeom prst="rect">
            <a:avLst/>
          </a:prstGeom>
        </p:spPr>
        <p:txBody>
          <a:bodyPr vert="horz" lIns="133064" tIns="66532" rIns="133064" bIns="665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13578186"/>
            <a:ext cx="4275403" cy="717253"/>
          </a:xfrm>
          <a:prstGeom prst="rect">
            <a:avLst/>
          </a:prstGeom>
        </p:spPr>
        <p:txBody>
          <a:bodyPr vert="horz" lIns="133064" tIns="66532" rIns="133064" bIns="66532" rtlCol="0" anchor="b"/>
          <a:lstStyle>
            <a:lvl1pPr algn="l" latinLnBrk="0">
              <a:defRPr kumimoji="1" lang="ja-JP" sz="17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9" y="13578186"/>
            <a:ext cx="4275403" cy="717253"/>
          </a:xfrm>
          <a:prstGeom prst="rect">
            <a:avLst/>
          </a:prstGeom>
        </p:spPr>
        <p:txBody>
          <a:bodyPr vert="horz" lIns="133064" tIns="66532" rIns="133064" bIns="66532" rtlCol="0" anchor="b"/>
          <a:lstStyle>
            <a:lvl1pPr algn="r" latinLnBrk="0">
              <a:defRPr kumimoji="1" lang="ja-JP" sz="17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8/1/2024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 descr="背景パターン&#10;&#10;自動的に生成された説明">
            <a:extLst>
              <a:ext uri="{FF2B5EF4-FFF2-40B4-BE49-F238E27FC236}">
                <a16:creationId xmlns:a16="http://schemas.microsoft.com/office/drawing/2014/main" id="{8F8FA3E7-F54B-C19B-C037-CC121A31D1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11" name="図 10" descr="図形&#10;&#10;中程度の精度で自動的に生成された説明">
            <a:extLst>
              <a:ext uri="{FF2B5EF4-FFF2-40B4-BE49-F238E27FC236}">
                <a16:creationId xmlns:a16="http://schemas.microsoft.com/office/drawing/2014/main" id="{C16B3C4B-63C4-2DD1-FECA-47FDE3FF76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57098" y="1215065"/>
            <a:ext cx="1511806" cy="3149602"/>
          </a:xfrm>
          <a:prstGeom prst="rect">
            <a:avLst/>
          </a:prstGeom>
        </p:spPr>
      </p:pic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1787825" y="213866"/>
            <a:ext cx="4422658" cy="1015896"/>
          </a:xfrm>
        </p:spPr>
        <p:txBody>
          <a:bodyPr/>
          <a:lstStyle/>
          <a:p>
            <a:pPr algn="ctr"/>
            <a:r>
              <a:rPr lang="ja-JP" altLang="en-US" sz="8800" b="1" dirty="0">
                <a:solidFill>
                  <a:srgbClr val="CC6600"/>
                </a:solidFill>
                <a:latin typeface="ADLaM Display" panose="02010000000000000000" pitchFamily="2" charset="0"/>
                <a:cs typeface="ADLaM Display" panose="02010000000000000000" pitchFamily="2" charset="0"/>
              </a:rPr>
              <a:t>体験会</a:t>
            </a:r>
            <a:endParaRPr kumimoji="1" lang="ja-JP" sz="8800" b="1" dirty="0">
              <a:solidFill>
                <a:srgbClr val="CC6600"/>
              </a:solidFill>
              <a:latin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857008" y="6234185"/>
            <a:ext cx="4422658" cy="1013285"/>
          </a:xfrm>
        </p:spPr>
        <p:txBody>
          <a:bodyPr/>
          <a:lstStyle/>
          <a:p>
            <a:r>
              <a:rPr lang="ja-JP" altLang="en-US" b="1" dirty="0">
                <a:solidFill>
                  <a:srgbClr val="996633"/>
                </a:solidFill>
              </a:rPr>
              <a:t>園開放</a:t>
            </a:r>
            <a:r>
              <a:rPr lang="en-US" altLang="ja-JP" b="1" dirty="0">
                <a:solidFill>
                  <a:srgbClr val="996633"/>
                </a:solidFill>
              </a:rPr>
              <a:t>【</a:t>
            </a:r>
            <a:r>
              <a:rPr lang="ja-JP" altLang="en-US" b="1" dirty="0">
                <a:solidFill>
                  <a:srgbClr val="996633"/>
                </a:solidFill>
              </a:rPr>
              <a:t>ひだまりらんど</a:t>
            </a:r>
            <a:r>
              <a:rPr lang="en-US" altLang="ja-JP" b="1" dirty="0">
                <a:solidFill>
                  <a:srgbClr val="996633"/>
                </a:solidFill>
              </a:rPr>
              <a:t>】</a:t>
            </a:r>
            <a:r>
              <a:rPr lang="ja-JP" altLang="en-US" b="1" dirty="0">
                <a:solidFill>
                  <a:srgbClr val="996633"/>
                </a:solidFill>
              </a:rPr>
              <a:t>の</a:t>
            </a:r>
            <a:endParaRPr lang="en-US" altLang="ja-JP" b="1" dirty="0">
              <a:solidFill>
                <a:srgbClr val="996633"/>
              </a:solidFill>
            </a:endParaRPr>
          </a:p>
          <a:p>
            <a:r>
              <a:rPr lang="ja-JP" altLang="en-US" b="1" u="sng" dirty="0">
                <a:solidFill>
                  <a:srgbClr val="996633"/>
                </a:solidFill>
              </a:rPr>
              <a:t>今後の日程はＨＰにて</a:t>
            </a:r>
            <a:endParaRPr lang="en-US" altLang="ja-JP" b="1" u="sng" dirty="0">
              <a:solidFill>
                <a:srgbClr val="996633"/>
              </a:solidFill>
            </a:endParaRPr>
          </a:p>
          <a:p>
            <a:r>
              <a:rPr kumimoji="1" lang="ja-JP" altLang="en-US" b="1" dirty="0">
                <a:solidFill>
                  <a:srgbClr val="996633"/>
                </a:solidFill>
              </a:rPr>
              <a:t>ご確認ください！</a:t>
            </a:r>
            <a:endParaRPr kumimoji="1" lang="ja-JP" b="1" dirty="0">
              <a:solidFill>
                <a:srgbClr val="996633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1182160" y="2334996"/>
            <a:ext cx="2903863" cy="1511805"/>
          </a:xfrm>
        </p:spPr>
        <p:txBody>
          <a:bodyPr/>
          <a:lstStyle/>
          <a:p>
            <a:r>
              <a:rPr lang="ja-JP" altLang="en-US" sz="2000" b="1" dirty="0">
                <a:solidFill>
                  <a:srgbClr val="FF9999"/>
                </a:solidFill>
              </a:rPr>
              <a:t>未就園児のご家族さん</a:t>
            </a:r>
            <a:endParaRPr lang="en-US" altLang="ja-JP" sz="2000" b="1" dirty="0">
              <a:solidFill>
                <a:srgbClr val="FF9999"/>
              </a:solidFill>
            </a:endParaRPr>
          </a:p>
          <a:p>
            <a:r>
              <a:rPr kumimoji="1" lang="ja-JP" altLang="en-US" sz="2000" b="1" dirty="0">
                <a:solidFill>
                  <a:srgbClr val="FF9999"/>
                </a:solidFill>
              </a:rPr>
              <a:t>マタニティー</a:t>
            </a:r>
            <a:r>
              <a:rPr lang="ja-JP" altLang="en-US" sz="2000" b="1" dirty="0">
                <a:solidFill>
                  <a:srgbClr val="FF9999"/>
                </a:solidFill>
              </a:rPr>
              <a:t>さん</a:t>
            </a:r>
            <a:endParaRPr lang="en-US" altLang="ja-JP" sz="2000" b="1" dirty="0">
              <a:solidFill>
                <a:srgbClr val="FF9999"/>
              </a:solidFill>
            </a:endParaRPr>
          </a:p>
          <a:p>
            <a:r>
              <a:rPr lang="ja-JP" altLang="en-US" sz="2000" b="1" dirty="0">
                <a:solidFill>
                  <a:srgbClr val="FF9999"/>
                </a:solidFill>
              </a:rPr>
              <a:t>幼稚園探しのみなさん</a:t>
            </a:r>
            <a:endParaRPr lang="en-US" altLang="ja-JP" sz="2000" b="1" dirty="0">
              <a:solidFill>
                <a:srgbClr val="FF9999"/>
              </a:solidFill>
            </a:endParaRPr>
          </a:p>
          <a:p>
            <a:r>
              <a:rPr kumimoji="1" lang="ja-JP" altLang="en-US" sz="2000" b="1" dirty="0">
                <a:solidFill>
                  <a:srgbClr val="FF9999"/>
                </a:solidFill>
              </a:rPr>
              <a:t>　　　　　大歓迎！</a:t>
            </a:r>
            <a:endParaRPr kumimoji="1" lang="en-US" altLang="ja-JP" sz="2000" b="1" dirty="0">
              <a:solidFill>
                <a:srgbClr val="FF9999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1570882" y="3786748"/>
            <a:ext cx="4422658" cy="894566"/>
          </a:xfrm>
        </p:spPr>
        <p:txBody>
          <a:bodyPr/>
          <a:lstStyle/>
          <a:p>
            <a:r>
              <a:rPr kumimoji="1" lang="en-US" altLang="ja-JP" dirty="0">
                <a:solidFill>
                  <a:srgbClr val="996633"/>
                </a:solidFill>
              </a:rPr>
              <a:t>9:30</a:t>
            </a:r>
            <a:r>
              <a:rPr kumimoji="1" lang="ja-JP" dirty="0">
                <a:solidFill>
                  <a:srgbClr val="996633"/>
                </a:solidFill>
              </a:rPr>
              <a:t> </a:t>
            </a:r>
            <a:r>
              <a:rPr kumimoji="1" lang="ja-JP" b="1" dirty="0">
                <a:solidFill>
                  <a:srgbClr val="996633"/>
                </a:solidFill>
              </a:rPr>
              <a:t>～</a:t>
            </a:r>
            <a:r>
              <a:rPr kumimoji="1" lang="ja-JP" dirty="0">
                <a:solidFill>
                  <a:srgbClr val="996633"/>
                </a:solidFill>
              </a:rPr>
              <a:t> 1</a:t>
            </a:r>
            <a:r>
              <a:rPr kumimoji="1" lang="en-US" altLang="ja-JP" dirty="0">
                <a:solidFill>
                  <a:srgbClr val="996633"/>
                </a:solidFill>
              </a:rPr>
              <a:t>1:30</a:t>
            </a:r>
            <a:r>
              <a:rPr kumimoji="1" lang="ja-JP" dirty="0">
                <a:solidFill>
                  <a:srgbClr val="996633"/>
                </a:solidFill>
              </a:rPr>
              <a:t> 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741328" y="3900839"/>
            <a:ext cx="4422658" cy="236271"/>
          </a:xfrm>
        </p:spPr>
        <p:txBody>
          <a:bodyPr/>
          <a:lstStyle/>
          <a:p>
            <a:r>
              <a:rPr lang="ja-JP" altLang="en-US" b="1" dirty="0">
                <a:solidFill>
                  <a:srgbClr val="92D050"/>
                </a:solidFill>
              </a:rPr>
              <a:t>時間</a:t>
            </a:r>
            <a:endParaRPr kumimoji="1" lang="ja-JP" b="1" dirty="0">
              <a:solidFill>
                <a:srgbClr val="92D05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8"/>
          </p:nvPr>
        </p:nvSpPr>
        <p:spPr>
          <a:xfrm>
            <a:off x="605108" y="4645809"/>
            <a:ext cx="4800073" cy="582628"/>
          </a:xfrm>
        </p:spPr>
        <p:txBody>
          <a:bodyPr/>
          <a:lstStyle/>
          <a:p>
            <a:r>
              <a:rPr kumimoji="1" lang="ja-JP" altLang="en-US" sz="1800" b="1" dirty="0">
                <a:solidFill>
                  <a:srgbClr val="92D050"/>
                </a:solidFill>
              </a:rPr>
              <a:t>好きな時間に来てお帰りも自由です！</a:t>
            </a:r>
            <a:endParaRPr kumimoji="1" lang="en-US" altLang="ja-JP" sz="1800" b="1" dirty="0">
              <a:solidFill>
                <a:srgbClr val="92D050"/>
              </a:solidFill>
            </a:endParaRPr>
          </a:p>
          <a:p>
            <a:r>
              <a:rPr lang="ja-JP" altLang="en-US" sz="1800" b="1" dirty="0">
                <a:solidFill>
                  <a:srgbClr val="92D050"/>
                </a:solidFill>
              </a:rPr>
              <a:t>ご気軽にお越しください</a:t>
            </a:r>
            <a:r>
              <a:rPr lang="ja-JP" altLang="en-US" sz="1800" dirty="0"/>
              <a:t>💛</a:t>
            </a:r>
            <a:r>
              <a:rPr lang="ja-JP" altLang="en-US" sz="1800" b="1" u="sng" dirty="0">
                <a:solidFill>
                  <a:srgbClr val="996633"/>
                </a:solidFill>
              </a:rPr>
              <a:t>無料ですよ</a:t>
            </a:r>
            <a:endParaRPr kumimoji="1" lang="ja-JP" sz="1800" b="1" u="sng" dirty="0">
              <a:solidFill>
                <a:srgbClr val="996633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20"/>
          </p:nvPr>
        </p:nvSpPr>
        <p:spPr>
          <a:xfrm>
            <a:off x="741328" y="8901812"/>
            <a:ext cx="7620000" cy="886895"/>
          </a:xfrm>
        </p:spPr>
        <p:txBody>
          <a:bodyPr/>
          <a:lstStyle/>
          <a:p>
            <a:r>
              <a:rPr lang="ja-JP" altLang="en-US" sz="4800" b="1" dirty="0">
                <a:solidFill>
                  <a:srgbClr val="FF9999"/>
                </a:solidFill>
              </a:rPr>
              <a:t>認定こども園栄光幼稚園</a:t>
            </a:r>
            <a:endParaRPr lang="en-US" altLang="ja-JP" sz="4800" b="1" dirty="0">
              <a:solidFill>
                <a:srgbClr val="FF9999"/>
              </a:solidFill>
            </a:endParaRPr>
          </a:p>
          <a:p>
            <a:r>
              <a:rPr lang="ja-JP" altLang="en-US" b="1" dirty="0">
                <a:solidFill>
                  <a:srgbClr val="92D050"/>
                </a:solidFill>
              </a:rPr>
              <a:t>　　　　　　　札幌市東区北</a:t>
            </a:r>
            <a:r>
              <a:rPr lang="en-US" altLang="ja-JP" b="1" dirty="0">
                <a:solidFill>
                  <a:srgbClr val="92D050"/>
                </a:solidFill>
              </a:rPr>
              <a:t>44</a:t>
            </a:r>
            <a:r>
              <a:rPr lang="ja-JP" altLang="en-US" b="1" dirty="0">
                <a:solidFill>
                  <a:srgbClr val="92D050"/>
                </a:solidFill>
              </a:rPr>
              <a:t>条東</a:t>
            </a:r>
            <a:r>
              <a:rPr lang="en-US" altLang="ja-JP" b="1" dirty="0">
                <a:solidFill>
                  <a:srgbClr val="92D050"/>
                </a:solidFill>
              </a:rPr>
              <a:t>2</a:t>
            </a:r>
            <a:r>
              <a:rPr lang="ja-JP" altLang="en-US" b="1" dirty="0">
                <a:solidFill>
                  <a:srgbClr val="92D050"/>
                </a:solidFill>
              </a:rPr>
              <a:t>丁目</a:t>
            </a:r>
            <a:r>
              <a:rPr lang="en-US" altLang="ja-JP" b="1" dirty="0">
                <a:solidFill>
                  <a:srgbClr val="92D050"/>
                </a:solidFill>
              </a:rPr>
              <a:t>1</a:t>
            </a:r>
            <a:r>
              <a:rPr lang="ja-JP" altLang="en-US" b="1" dirty="0">
                <a:solidFill>
                  <a:srgbClr val="92D050"/>
                </a:solidFill>
              </a:rPr>
              <a:t>番</a:t>
            </a:r>
            <a:r>
              <a:rPr lang="en-US" altLang="ja-JP" b="1" dirty="0">
                <a:solidFill>
                  <a:srgbClr val="92D050"/>
                </a:solidFill>
              </a:rPr>
              <a:t>20</a:t>
            </a:r>
            <a:r>
              <a:rPr lang="ja-JP" altLang="en-US" b="1" dirty="0">
                <a:solidFill>
                  <a:srgbClr val="92D050"/>
                </a:solidFill>
              </a:rPr>
              <a:t>号</a:t>
            </a:r>
            <a:endParaRPr lang="en-US" altLang="ja-JP" b="1" dirty="0">
              <a:solidFill>
                <a:srgbClr val="92D050"/>
              </a:solidFill>
            </a:endParaRPr>
          </a:p>
          <a:p>
            <a:r>
              <a:rPr lang="ja-JP" altLang="en-US" sz="5400" b="1" dirty="0">
                <a:solidFill>
                  <a:srgbClr val="FF9999"/>
                </a:solidFill>
              </a:rPr>
              <a:t>　　　</a:t>
            </a:r>
            <a:endParaRPr kumimoji="1" lang="ja-JP" sz="5400" b="1" dirty="0">
              <a:solidFill>
                <a:srgbClr val="FF9999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5341106" y="2096444"/>
            <a:ext cx="2131310" cy="858408"/>
          </a:xfrm>
        </p:spPr>
        <p:txBody>
          <a:bodyPr/>
          <a:lstStyle/>
          <a:p>
            <a:r>
              <a:rPr lang="en-US" altLang="ja-JP" sz="2800" dirty="0">
                <a:solidFill>
                  <a:srgbClr val="92D050"/>
                </a:solidFill>
              </a:rPr>
              <a:t>7</a:t>
            </a:r>
            <a:r>
              <a:rPr lang="ja-JP" altLang="en-US" sz="2800" dirty="0">
                <a:solidFill>
                  <a:srgbClr val="92D050"/>
                </a:solidFill>
              </a:rPr>
              <a:t>月</a:t>
            </a:r>
            <a:r>
              <a:rPr lang="en-US" altLang="ja-JP" sz="2800" dirty="0">
                <a:solidFill>
                  <a:srgbClr val="92D050"/>
                </a:solidFill>
              </a:rPr>
              <a:t>23</a:t>
            </a:r>
            <a:r>
              <a:rPr lang="ja-JP" altLang="en-US" sz="2800" dirty="0">
                <a:solidFill>
                  <a:srgbClr val="92D050"/>
                </a:solidFill>
              </a:rPr>
              <a:t>日</a:t>
            </a:r>
            <a:r>
              <a:rPr lang="en-US" altLang="ja-JP" sz="2800" dirty="0">
                <a:solidFill>
                  <a:srgbClr val="92D050"/>
                </a:solidFill>
              </a:rPr>
              <a:t>(</a:t>
            </a:r>
            <a:r>
              <a:rPr lang="ja-JP" altLang="en-US" sz="2800" dirty="0">
                <a:solidFill>
                  <a:srgbClr val="92D050"/>
                </a:solidFill>
              </a:rPr>
              <a:t>火</a:t>
            </a:r>
            <a:r>
              <a:rPr lang="en-US" altLang="ja-JP" sz="2800" dirty="0">
                <a:solidFill>
                  <a:srgbClr val="92D050"/>
                </a:solidFill>
              </a:rPr>
              <a:t>)</a:t>
            </a:r>
          </a:p>
          <a:p>
            <a:r>
              <a:rPr lang="ja-JP" altLang="en-US" dirty="0">
                <a:solidFill>
                  <a:srgbClr val="92D050"/>
                </a:solidFill>
              </a:rPr>
              <a:t>　　　</a:t>
            </a:r>
            <a:endParaRPr kumimoji="1" lang="ja-JP" b="1" dirty="0">
              <a:solidFill>
                <a:srgbClr val="996633"/>
              </a:solidFill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3"/>
          </p:nvPr>
        </p:nvSpPr>
        <p:spPr>
          <a:xfrm>
            <a:off x="5360427" y="2818011"/>
            <a:ext cx="1936131" cy="1259463"/>
          </a:xfrm>
        </p:spPr>
        <p:txBody>
          <a:bodyPr/>
          <a:lstStyle/>
          <a:p>
            <a:r>
              <a:rPr kumimoji="1" lang="ja-JP" altLang="en-US" sz="1600" b="1" dirty="0">
                <a:solidFill>
                  <a:srgbClr val="996633"/>
                </a:solidFill>
              </a:rPr>
              <a:t>リトミックあそび</a:t>
            </a:r>
            <a:endParaRPr kumimoji="1" lang="en-US" altLang="ja-JP" sz="1600" b="1" dirty="0">
              <a:solidFill>
                <a:srgbClr val="996633"/>
              </a:solidFill>
            </a:endParaRPr>
          </a:p>
          <a:p>
            <a:r>
              <a:rPr lang="ja-JP" altLang="en-US" sz="1600" b="1" dirty="0">
                <a:solidFill>
                  <a:srgbClr val="996633"/>
                </a:solidFill>
              </a:rPr>
              <a:t>バルーンあそびなど</a:t>
            </a:r>
            <a:r>
              <a:rPr lang="ja-JP" altLang="en-US" sz="1100" b="1" dirty="0">
                <a:solidFill>
                  <a:srgbClr val="996633"/>
                </a:solidFill>
              </a:rPr>
              <a:t>・・・</a:t>
            </a:r>
            <a:endParaRPr lang="en-US" altLang="ja-JP" sz="1100" b="1" dirty="0">
              <a:solidFill>
                <a:srgbClr val="996633"/>
              </a:solidFill>
            </a:endParaRPr>
          </a:p>
          <a:p>
            <a:r>
              <a:rPr lang="ja-JP" altLang="en-US" sz="1600" b="1" dirty="0">
                <a:solidFill>
                  <a:srgbClr val="996633"/>
                </a:solidFill>
              </a:rPr>
              <a:t>ママ・パパへのご褒美</a:t>
            </a:r>
            <a:endParaRPr lang="en-US" altLang="ja-JP" sz="1600" b="1" dirty="0">
              <a:solidFill>
                <a:srgbClr val="996633"/>
              </a:solidFill>
            </a:endParaRPr>
          </a:p>
          <a:p>
            <a:r>
              <a:rPr lang="ja-JP" altLang="en-US" sz="1600" b="1" dirty="0">
                <a:solidFill>
                  <a:srgbClr val="996633"/>
                </a:solidFill>
              </a:rPr>
              <a:t>　　　　　イベントあり</a:t>
            </a:r>
            <a:endParaRPr lang="en-US" altLang="ja-JP" sz="1600" b="1" dirty="0">
              <a:solidFill>
                <a:srgbClr val="996633"/>
              </a:solidFill>
            </a:endParaRPr>
          </a:p>
          <a:p>
            <a:r>
              <a:rPr lang="ja-JP" altLang="en-US" sz="2000" b="1" dirty="0">
                <a:solidFill>
                  <a:srgbClr val="996633"/>
                </a:solidFill>
              </a:rPr>
              <a:t>　</a:t>
            </a:r>
            <a:r>
              <a:rPr lang="en-US" altLang="ja-JP" sz="2000" b="1" dirty="0">
                <a:solidFill>
                  <a:srgbClr val="996633"/>
                </a:solidFill>
              </a:rPr>
              <a:t>11:30</a:t>
            </a:r>
            <a:r>
              <a:rPr lang="ja-JP" altLang="en-US" sz="2000" b="1" dirty="0">
                <a:solidFill>
                  <a:srgbClr val="996633"/>
                </a:solidFill>
              </a:rPr>
              <a:t>より説明会</a:t>
            </a:r>
            <a:endParaRPr lang="en-US" altLang="ja-JP" sz="1600" b="1" dirty="0">
              <a:solidFill>
                <a:srgbClr val="996633"/>
              </a:solidFill>
            </a:endParaRPr>
          </a:p>
          <a:p>
            <a:endParaRPr kumimoji="1" lang="en-US" altLang="ja-JP" dirty="0"/>
          </a:p>
          <a:p>
            <a:endParaRPr kumimoji="1" lang="ja-JP" dirty="0"/>
          </a:p>
        </p:txBody>
      </p:sp>
      <p:sp>
        <p:nvSpPr>
          <p:cNvPr id="23" name="テキスト プレースホルダー 5">
            <a:extLst>
              <a:ext uri="{FF2B5EF4-FFF2-40B4-BE49-F238E27FC236}">
                <a16:creationId xmlns:a16="http://schemas.microsoft.com/office/drawing/2014/main" id="{1D694221-9532-E737-07D4-C1F8EFA2CF33}"/>
              </a:ext>
            </a:extLst>
          </p:cNvPr>
          <p:cNvSpPr txBox="1">
            <a:spLocks/>
          </p:cNvSpPr>
          <p:nvPr/>
        </p:nvSpPr>
        <p:spPr>
          <a:xfrm>
            <a:off x="685416" y="5469460"/>
            <a:ext cx="4422658" cy="23627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92D050"/>
                </a:solidFill>
              </a:rPr>
              <a:t>場所</a:t>
            </a:r>
            <a:endParaRPr lang="en-US" altLang="ja-JP" b="1" dirty="0">
              <a:solidFill>
                <a:srgbClr val="92D050"/>
              </a:solidFill>
            </a:endParaRPr>
          </a:p>
          <a:p>
            <a:endParaRPr lang="ja-JP" altLang="en-US" dirty="0"/>
          </a:p>
        </p:txBody>
      </p:sp>
      <p:sp>
        <p:nvSpPr>
          <p:cNvPr id="24" name="テキスト プレースホルダー 4">
            <a:extLst>
              <a:ext uri="{FF2B5EF4-FFF2-40B4-BE49-F238E27FC236}">
                <a16:creationId xmlns:a16="http://schemas.microsoft.com/office/drawing/2014/main" id="{0ABA1A5F-647D-6575-367E-4B95BB86DF8A}"/>
              </a:ext>
            </a:extLst>
          </p:cNvPr>
          <p:cNvSpPr txBox="1">
            <a:spLocks/>
          </p:cNvSpPr>
          <p:nvPr/>
        </p:nvSpPr>
        <p:spPr>
          <a:xfrm>
            <a:off x="1402916" y="5506096"/>
            <a:ext cx="4422658" cy="8652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38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rgbClr val="996633"/>
                </a:solidFill>
              </a:rPr>
              <a:t>栄光幼稚園ホール・園庭</a:t>
            </a:r>
            <a:r>
              <a:rPr lang="en-US" sz="2400" b="1" dirty="0">
                <a:solidFill>
                  <a:srgbClr val="996633"/>
                </a:solidFill>
              </a:rPr>
              <a:t> 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985BCECE-D3B2-B478-4069-CBFAF5F2D552}"/>
              </a:ext>
            </a:extLst>
          </p:cNvPr>
          <p:cNvSpPr/>
          <p:nvPr/>
        </p:nvSpPr>
        <p:spPr>
          <a:xfrm>
            <a:off x="5108074" y="1871879"/>
            <a:ext cx="2384925" cy="2468622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プレースホルダー 11">
            <a:extLst>
              <a:ext uri="{FF2B5EF4-FFF2-40B4-BE49-F238E27FC236}">
                <a16:creationId xmlns:a16="http://schemas.microsoft.com/office/drawing/2014/main" id="{B0695BE3-6463-7BD5-B85F-464BED4A4430}"/>
              </a:ext>
            </a:extLst>
          </p:cNvPr>
          <p:cNvSpPr txBox="1">
            <a:spLocks/>
          </p:cNvSpPr>
          <p:nvPr/>
        </p:nvSpPr>
        <p:spPr>
          <a:xfrm>
            <a:off x="5387122" y="4561613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rgbClr val="92D050"/>
                </a:solidFill>
              </a:rPr>
              <a:t>8</a:t>
            </a:r>
            <a:r>
              <a:rPr lang="ja-JP" altLang="en-US" sz="2800" dirty="0">
                <a:solidFill>
                  <a:srgbClr val="92D050"/>
                </a:solidFill>
              </a:rPr>
              <a:t>月</a:t>
            </a:r>
            <a:r>
              <a:rPr lang="en-US" altLang="ja-JP" sz="2800" dirty="0">
                <a:solidFill>
                  <a:srgbClr val="92D050"/>
                </a:solidFill>
              </a:rPr>
              <a:t>6</a:t>
            </a:r>
            <a:r>
              <a:rPr lang="ja-JP" altLang="en-US" sz="2800" dirty="0">
                <a:solidFill>
                  <a:srgbClr val="92D050"/>
                </a:solidFill>
              </a:rPr>
              <a:t>日</a:t>
            </a:r>
            <a:r>
              <a:rPr lang="en-US" altLang="ja-JP" sz="2800" dirty="0">
                <a:solidFill>
                  <a:srgbClr val="92D050"/>
                </a:solidFill>
              </a:rPr>
              <a:t>(</a:t>
            </a:r>
            <a:r>
              <a:rPr lang="ja-JP" altLang="en-US" sz="2800" dirty="0">
                <a:solidFill>
                  <a:srgbClr val="92D050"/>
                </a:solidFill>
              </a:rPr>
              <a:t>火</a:t>
            </a:r>
            <a:r>
              <a:rPr lang="en-US" altLang="ja-JP" dirty="0">
                <a:solidFill>
                  <a:srgbClr val="92D050"/>
                </a:solidFill>
              </a:rPr>
              <a:t>)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D5C521D6-9B6E-B9AD-E0B3-71B45836A140}"/>
              </a:ext>
            </a:extLst>
          </p:cNvPr>
          <p:cNvSpPr/>
          <p:nvPr/>
        </p:nvSpPr>
        <p:spPr>
          <a:xfrm>
            <a:off x="5061493" y="4560519"/>
            <a:ext cx="2384925" cy="183717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プレースホルダー 12">
            <a:extLst>
              <a:ext uri="{FF2B5EF4-FFF2-40B4-BE49-F238E27FC236}">
                <a16:creationId xmlns:a16="http://schemas.microsoft.com/office/drawing/2014/main" id="{754EC001-3D3F-E631-E1E7-CF0EF0A9C8AE}"/>
              </a:ext>
            </a:extLst>
          </p:cNvPr>
          <p:cNvSpPr txBox="1">
            <a:spLocks/>
          </p:cNvSpPr>
          <p:nvPr/>
        </p:nvSpPr>
        <p:spPr>
          <a:xfrm>
            <a:off x="5289867" y="5512046"/>
            <a:ext cx="1936131" cy="6668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solidFill>
                  <a:srgbClr val="996633"/>
                </a:solidFill>
              </a:rPr>
              <a:t>お店屋さんごっこ</a:t>
            </a:r>
            <a:endParaRPr lang="en-US" altLang="ja-JP" sz="1600" b="1" dirty="0">
              <a:solidFill>
                <a:srgbClr val="996633"/>
              </a:solidFill>
            </a:endParaRPr>
          </a:p>
          <a:p>
            <a:r>
              <a:rPr lang="ja-JP" altLang="en-US" sz="1600" b="1" dirty="0">
                <a:solidFill>
                  <a:srgbClr val="996633"/>
                </a:solidFill>
              </a:rPr>
              <a:t>フードコートで楽しもう</a:t>
            </a:r>
            <a:endParaRPr lang="en-US" altLang="ja-JP" sz="1600" b="1" dirty="0">
              <a:solidFill>
                <a:srgbClr val="996633"/>
              </a:solidFill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5" name="テキスト プレースホルダー 11">
            <a:extLst>
              <a:ext uri="{FF2B5EF4-FFF2-40B4-BE49-F238E27FC236}">
                <a16:creationId xmlns:a16="http://schemas.microsoft.com/office/drawing/2014/main" id="{283E7F17-2899-85C3-AF57-7C0913730C4B}"/>
              </a:ext>
            </a:extLst>
          </p:cNvPr>
          <p:cNvSpPr txBox="1">
            <a:spLocks/>
          </p:cNvSpPr>
          <p:nvPr/>
        </p:nvSpPr>
        <p:spPr>
          <a:xfrm>
            <a:off x="5396589" y="7006863"/>
            <a:ext cx="2131310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rgbClr val="92D050"/>
                </a:solidFill>
              </a:rPr>
              <a:t>10</a:t>
            </a:r>
            <a:r>
              <a:rPr lang="ja-JP" altLang="en-US" sz="2800" dirty="0">
                <a:solidFill>
                  <a:srgbClr val="92D050"/>
                </a:solidFill>
              </a:rPr>
              <a:t>月</a:t>
            </a:r>
            <a:r>
              <a:rPr lang="en-US" altLang="ja-JP" sz="2800" dirty="0">
                <a:solidFill>
                  <a:srgbClr val="92D050"/>
                </a:solidFill>
              </a:rPr>
              <a:t>5</a:t>
            </a:r>
            <a:r>
              <a:rPr lang="ja-JP" altLang="en-US" sz="2800" dirty="0">
                <a:solidFill>
                  <a:srgbClr val="92D050"/>
                </a:solidFill>
              </a:rPr>
              <a:t>日</a:t>
            </a:r>
            <a:r>
              <a:rPr lang="en-US" altLang="ja-JP" sz="2800" dirty="0">
                <a:solidFill>
                  <a:srgbClr val="92D050"/>
                </a:solidFill>
              </a:rPr>
              <a:t>(</a:t>
            </a:r>
            <a:r>
              <a:rPr lang="ja-JP" altLang="en-US" sz="2800" dirty="0">
                <a:solidFill>
                  <a:srgbClr val="92D050"/>
                </a:solidFill>
              </a:rPr>
              <a:t>土</a:t>
            </a:r>
            <a:r>
              <a:rPr lang="en-US" altLang="ja-JP" sz="2800" dirty="0">
                <a:solidFill>
                  <a:srgbClr val="92D050"/>
                </a:solidFill>
              </a:rPr>
              <a:t>)</a:t>
            </a:r>
          </a:p>
          <a:p>
            <a:r>
              <a:rPr lang="ja-JP" altLang="en-US" dirty="0">
                <a:solidFill>
                  <a:srgbClr val="92D050"/>
                </a:solidFill>
              </a:rPr>
              <a:t>　　　</a:t>
            </a:r>
            <a:endParaRPr lang="ja-JP" altLang="en-US" b="1" dirty="0">
              <a:solidFill>
                <a:srgbClr val="996633"/>
              </a:solidFill>
            </a:endParaRP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00CF5E43-4EF3-0E81-75B1-14094C62B4FA}"/>
              </a:ext>
            </a:extLst>
          </p:cNvPr>
          <p:cNvSpPr/>
          <p:nvPr/>
        </p:nvSpPr>
        <p:spPr>
          <a:xfrm>
            <a:off x="5108074" y="6756897"/>
            <a:ext cx="2384926" cy="171770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プレースホルダー 12">
            <a:extLst>
              <a:ext uri="{FF2B5EF4-FFF2-40B4-BE49-F238E27FC236}">
                <a16:creationId xmlns:a16="http://schemas.microsoft.com/office/drawing/2014/main" id="{5A60175A-7F81-7C26-EA81-90EEBEC52C68}"/>
              </a:ext>
            </a:extLst>
          </p:cNvPr>
          <p:cNvSpPr txBox="1">
            <a:spLocks/>
          </p:cNvSpPr>
          <p:nvPr/>
        </p:nvSpPr>
        <p:spPr>
          <a:xfrm>
            <a:off x="5395557" y="7485956"/>
            <a:ext cx="1936131" cy="136054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solidFill>
                  <a:srgbClr val="996633"/>
                </a:solidFill>
                <a:latin typeface="+mn-ea"/>
                <a:ea typeface="+mn-ea"/>
              </a:rPr>
              <a:t>おもちゃづくり</a:t>
            </a:r>
            <a:endParaRPr lang="en-US" altLang="ja-JP" sz="1600" b="1" dirty="0">
              <a:solidFill>
                <a:srgbClr val="996633"/>
              </a:solidFill>
              <a:latin typeface="+mn-ea"/>
              <a:ea typeface="+mn-ea"/>
            </a:endParaRPr>
          </a:p>
          <a:p>
            <a:r>
              <a:rPr lang="ja-JP" altLang="en-US" sz="1600" b="1" dirty="0">
                <a:solidFill>
                  <a:srgbClr val="996633"/>
                </a:solidFill>
                <a:latin typeface="+mn-ea"/>
                <a:ea typeface="+mn-ea"/>
              </a:rPr>
              <a:t>親子のふれあいあそび</a:t>
            </a:r>
            <a:endParaRPr lang="en-US" altLang="ja-JP" sz="1600" b="1" dirty="0">
              <a:solidFill>
                <a:srgbClr val="996633"/>
              </a:solidFill>
              <a:latin typeface="+mn-ea"/>
              <a:ea typeface="+mn-ea"/>
            </a:endParaRPr>
          </a:p>
          <a:p>
            <a:pPr marL="0" marR="0" lvl="0" indent="0" algn="l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Impact"/>
                <a:ea typeface="Meiryo UI" panose="020B0604030504040204" pitchFamily="50" charset="-128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Impact"/>
                <a:ea typeface="Meiryo UI" panose="020B0604030504040204" pitchFamily="50" charset="-128"/>
              </a:rPr>
              <a:t>11:30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Impact"/>
                <a:ea typeface="Meiryo UI" panose="020B0604030504040204" pitchFamily="50" charset="-128"/>
              </a:rPr>
              <a:t>より説明会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Impact"/>
              <a:ea typeface="Meiryo UI" panose="020B0604030504040204" pitchFamily="50" charset="-128"/>
            </a:endParaRPr>
          </a:p>
          <a:p>
            <a:pPr marL="0" marR="0" lvl="0" indent="0" algn="l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Impact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rgbClr val="996633"/>
              </a:solidFill>
              <a:latin typeface="+mn-ea"/>
              <a:ea typeface="+mn-ea"/>
            </a:endParaRPr>
          </a:p>
          <a:p>
            <a:endParaRPr lang="en-US" altLang="ja-JP" sz="1600" b="1" dirty="0">
              <a:solidFill>
                <a:srgbClr val="996633"/>
              </a:solidFill>
              <a:latin typeface="+mn-ea"/>
              <a:ea typeface="+mn-ea"/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  <a:p>
            <a:endParaRPr lang="ja-JP" altLang="en-US" dirty="0"/>
          </a:p>
        </p:txBody>
      </p:sp>
      <p:pic>
        <p:nvPicPr>
          <p:cNvPr id="55" name="図 54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B12153CF-1E6B-1DBF-748E-EFE7DDF8BE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50" y="7417793"/>
            <a:ext cx="1496468" cy="1298744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D7D12555-9663-314E-8EA7-18784B5626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894" y="1282023"/>
            <a:ext cx="4343400" cy="231140"/>
          </a:xfrm>
          <a:prstGeom prst="rect">
            <a:avLst/>
          </a:prstGeom>
        </p:spPr>
      </p:pic>
      <p:pic>
        <p:nvPicPr>
          <p:cNvPr id="57" name="図 56" descr="タオル が含まれている画像&#10;&#10;自動的に生成された説明">
            <a:extLst>
              <a:ext uri="{FF2B5EF4-FFF2-40B4-BE49-F238E27FC236}">
                <a16:creationId xmlns:a16="http://schemas.microsoft.com/office/drawing/2014/main" id="{8F147682-5CC3-6280-E179-1187FB6880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825" y="6030098"/>
            <a:ext cx="543042" cy="662652"/>
          </a:xfrm>
          <a:prstGeom prst="rect">
            <a:avLst/>
          </a:prstGeom>
        </p:spPr>
      </p:pic>
      <p:pic>
        <p:nvPicPr>
          <p:cNvPr id="59" name="図 58" descr="屋内, テーブル, カップ, 座る が含まれている画像&#10;&#10;自動的に生成された説明">
            <a:extLst>
              <a:ext uri="{FF2B5EF4-FFF2-40B4-BE49-F238E27FC236}">
                <a16:creationId xmlns:a16="http://schemas.microsoft.com/office/drawing/2014/main" id="{6A7E4A29-2090-8D44-DF10-39B38FEF624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170" y="5279062"/>
            <a:ext cx="623036" cy="566396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9C8022A2-2F18-6C8F-138B-EAA5FC7D58C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940" y="630658"/>
            <a:ext cx="1186762" cy="1339174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D255039C-B703-33C8-34F7-91DC8C50922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366" y="8301362"/>
            <a:ext cx="672557" cy="652337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F98812B6-DEA2-686A-E8EC-7D396F83600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32" y="697395"/>
            <a:ext cx="944531" cy="1315731"/>
          </a:xfrm>
          <a:prstGeom prst="rect">
            <a:avLst/>
          </a:prstGeom>
        </p:spPr>
      </p:pic>
      <p:pic>
        <p:nvPicPr>
          <p:cNvPr id="73" name="図 72" descr="グラフ&#10;&#10;自動的に生成された説明">
            <a:extLst>
              <a:ext uri="{FF2B5EF4-FFF2-40B4-BE49-F238E27FC236}">
                <a16:creationId xmlns:a16="http://schemas.microsoft.com/office/drawing/2014/main" id="{577584A9-B2A9-B423-A5FD-99548107A84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4916">
            <a:off x="4789638" y="3428306"/>
            <a:ext cx="546182" cy="706524"/>
          </a:xfrm>
          <a:prstGeom prst="rect">
            <a:avLst/>
          </a:prstGeom>
        </p:spPr>
      </p:pic>
      <p:pic>
        <p:nvPicPr>
          <p:cNvPr id="14" name="図 13" descr="図形&#10;&#10;中程度の精度で自動的に生成された説明">
            <a:extLst>
              <a:ext uri="{FF2B5EF4-FFF2-40B4-BE49-F238E27FC236}">
                <a16:creationId xmlns:a16="http://schemas.microsoft.com/office/drawing/2014/main" id="{83F806A1-72B1-B24D-BE07-349577FEDF0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66444" y="6964066"/>
            <a:ext cx="1271633" cy="220619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31A0073-3A45-FF5A-67A2-CCA4418658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04493" y="7737668"/>
            <a:ext cx="789322" cy="774288"/>
          </a:xfrm>
          <a:prstGeom prst="rect">
            <a:avLst/>
          </a:prstGeom>
        </p:spPr>
      </p:pic>
      <p:sp>
        <p:nvSpPr>
          <p:cNvPr id="68" name="テキスト プレースホルダー 12">
            <a:extLst>
              <a:ext uri="{FF2B5EF4-FFF2-40B4-BE49-F238E27FC236}">
                <a16:creationId xmlns:a16="http://schemas.microsoft.com/office/drawing/2014/main" id="{AA0F030C-841B-0723-6682-5937648ACE50}"/>
              </a:ext>
            </a:extLst>
          </p:cNvPr>
          <p:cNvSpPr txBox="1">
            <a:spLocks/>
          </p:cNvSpPr>
          <p:nvPr/>
        </p:nvSpPr>
        <p:spPr>
          <a:xfrm>
            <a:off x="2646180" y="7907223"/>
            <a:ext cx="1936131" cy="6668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ja-JP" altLang="en-US" b="1" dirty="0">
                <a:solidFill>
                  <a:srgbClr val="996633"/>
                </a:solidFill>
              </a:rPr>
              <a:t>ＨＰもぜひ、</a:t>
            </a:r>
            <a:endParaRPr lang="en-US" altLang="ja-JP" b="1" dirty="0">
              <a:solidFill>
                <a:srgbClr val="996633"/>
              </a:solidFill>
            </a:endParaRPr>
          </a:p>
          <a:p>
            <a:pPr>
              <a:lnSpc>
                <a:spcPts val="1200"/>
              </a:lnSpc>
              <a:spcAft>
                <a:spcPts val="800"/>
              </a:spcAft>
            </a:pPr>
            <a:r>
              <a:rPr lang="ja-JP" altLang="en-US" b="1" dirty="0">
                <a:solidFill>
                  <a:srgbClr val="996633"/>
                </a:solidFill>
              </a:rPr>
              <a:t>ご覧ください</a:t>
            </a:r>
            <a:endParaRPr lang="en-US" altLang="ja-JP" b="1" dirty="0">
              <a:solidFill>
                <a:srgbClr val="996633"/>
              </a:solidFill>
            </a:endParaRPr>
          </a:p>
          <a:p>
            <a:endParaRPr lang="en-US" altLang="ja-JP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620279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IntlLangReviewDate xmlns="1119c2e5-8fb9-4d5f-baf1-202c530f2c34" xsi:nil="true"/>
    <TPFriendlyName xmlns="1119c2e5-8fb9-4d5f-baf1-202c530f2c34" xsi:nil="true"/>
    <IntlLangReview xmlns="1119c2e5-8fb9-4d5f-baf1-202c530f2c34">false</IntlLangReview>
    <LocLastLocAttemptVersionLookup xmlns="1119c2e5-8fb9-4d5f-baf1-202c530f2c34">256207</LocLastLocAttemptVersionLookup>
    <PolicheckWords xmlns="1119c2e5-8fb9-4d5f-baf1-202c530f2c34" xsi:nil="true"/>
    <SubmitterId xmlns="1119c2e5-8fb9-4d5f-baf1-202c530f2c34" xsi:nil="true"/>
    <AcquiredFrom xmlns="1119c2e5-8fb9-4d5f-baf1-202c530f2c34">Internal MS</AcquiredFrom>
    <EditorialStatus xmlns="1119c2e5-8fb9-4d5f-baf1-202c530f2c34">Complete</EditorialStatus>
    <Markets xmlns="1119c2e5-8fb9-4d5f-baf1-202c530f2c34"/>
    <OriginAsset xmlns="1119c2e5-8fb9-4d5f-baf1-202c530f2c34" xsi:nil="true"/>
    <AssetStart xmlns="1119c2e5-8fb9-4d5f-baf1-202c530f2c34">2012-11-22T06:20:00+00:00</AssetStart>
    <FriendlyTitle xmlns="1119c2e5-8fb9-4d5f-baf1-202c530f2c34" xsi:nil="true"/>
    <MarketSpecific xmlns="1119c2e5-8fb9-4d5f-baf1-202c530f2c34">false</MarketSpecific>
    <TPNamespace xmlns="1119c2e5-8fb9-4d5f-baf1-202c530f2c34" xsi:nil="true"/>
    <PublishStatusLookup xmlns="1119c2e5-8fb9-4d5f-baf1-202c530f2c34">
      <Value>654088</Value>
    </PublishStatusLookup>
    <APAuthor xmlns="1119c2e5-8fb9-4d5f-baf1-202c530f2c34">
      <UserInfo>
        <DisplayName>System Account</DisplayName>
        <AccountId>1073741823</AccountId>
        <AccountType/>
      </UserInfo>
    </APAuthor>
    <TPCommandLine xmlns="1119c2e5-8fb9-4d5f-baf1-202c530f2c34" xsi:nil="true"/>
    <IntlLangReviewer xmlns="1119c2e5-8fb9-4d5f-baf1-202c530f2c34" xsi:nil="true"/>
    <OpenTemplate xmlns="1119c2e5-8fb9-4d5f-baf1-202c530f2c34">true</OpenTemplate>
    <CSXSubmissionDate xmlns="1119c2e5-8fb9-4d5f-baf1-202c530f2c34" xsi:nil="true"/>
    <TaxCatchAll xmlns="1119c2e5-8fb9-4d5f-baf1-202c530f2c34"/>
    <Manager xmlns="1119c2e5-8fb9-4d5f-baf1-202c530f2c34" xsi:nil="true"/>
    <NumericId xmlns="1119c2e5-8fb9-4d5f-baf1-202c530f2c34" xsi:nil="true"/>
    <ParentAssetId xmlns="1119c2e5-8fb9-4d5f-baf1-202c530f2c34" xsi:nil="true"/>
    <OriginalSourceMarket xmlns="1119c2e5-8fb9-4d5f-baf1-202c530f2c34">english</OriginalSourceMarket>
    <ApprovalStatus xmlns="1119c2e5-8fb9-4d5f-baf1-202c530f2c34">InProgress</ApprovalStatus>
    <TPComponent xmlns="1119c2e5-8fb9-4d5f-baf1-202c530f2c34" xsi:nil="true"/>
    <EditorialTags xmlns="1119c2e5-8fb9-4d5f-baf1-202c530f2c34" xsi:nil="true"/>
    <TPExecutable xmlns="1119c2e5-8fb9-4d5f-baf1-202c530f2c34" xsi:nil="true"/>
    <TPLaunchHelpLink xmlns="1119c2e5-8fb9-4d5f-baf1-202c530f2c34" xsi:nil="true"/>
    <LocComments xmlns="1119c2e5-8fb9-4d5f-baf1-202c530f2c34" xsi:nil="true"/>
    <LocRecommendedHandoff xmlns="1119c2e5-8fb9-4d5f-baf1-202c530f2c34" xsi:nil="true"/>
    <SourceTitle xmlns="1119c2e5-8fb9-4d5f-baf1-202c530f2c34" xsi:nil="true"/>
    <CSXUpdate xmlns="1119c2e5-8fb9-4d5f-baf1-202c530f2c34">false</CSXUpdate>
    <IntlLocPriority xmlns="1119c2e5-8fb9-4d5f-baf1-202c530f2c34" xsi:nil="true"/>
    <UAProjectedTotalWords xmlns="1119c2e5-8fb9-4d5f-baf1-202c530f2c34" xsi:nil="true"/>
    <AssetType xmlns="1119c2e5-8fb9-4d5f-baf1-202c530f2c34">TP</AssetType>
    <MachineTranslated xmlns="1119c2e5-8fb9-4d5f-baf1-202c530f2c34">false</MachineTranslated>
    <OutputCachingOn xmlns="1119c2e5-8fb9-4d5f-baf1-202c530f2c34">true</OutputCachingOn>
    <TemplateStatus xmlns="1119c2e5-8fb9-4d5f-baf1-202c530f2c34">Complete</TemplateStatus>
    <IsSearchable xmlns="1119c2e5-8fb9-4d5f-baf1-202c530f2c34">true</IsSearchable>
    <ContentItem xmlns="1119c2e5-8fb9-4d5f-baf1-202c530f2c34" xsi:nil="true"/>
    <HandoffToMSDN xmlns="1119c2e5-8fb9-4d5f-baf1-202c530f2c34" xsi:nil="true"/>
    <ShowIn xmlns="1119c2e5-8fb9-4d5f-baf1-202c530f2c34">Show everywhere</ShowIn>
    <ThumbnailAssetId xmlns="1119c2e5-8fb9-4d5f-baf1-202c530f2c34" xsi:nil="true"/>
    <UALocComments xmlns="1119c2e5-8fb9-4d5f-baf1-202c530f2c34" xsi:nil="true"/>
    <UALocRecommendation xmlns="1119c2e5-8fb9-4d5f-baf1-202c530f2c34">Localize</UALocRecommendation>
    <LastModifiedDateTime xmlns="1119c2e5-8fb9-4d5f-baf1-202c530f2c34" xsi:nil="true"/>
    <LegacyData xmlns="1119c2e5-8fb9-4d5f-baf1-202c530f2c34" xsi:nil="true"/>
    <LocManualTestRequired xmlns="1119c2e5-8fb9-4d5f-baf1-202c530f2c34">false</LocManualTestRequired>
    <LocMarketGroupTiers2 xmlns="1119c2e5-8fb9-4d5f-baf1-202c530f2c34" xsi:nil="true"/>
    <ClipArtFilename xmlns="1119c2e5-8fb9-4d5f-baf1-202c530f2c34" xsi:nil="true"/>
    <TPApplication xmlns="1119c2e5-8fb9-4d5f-baf1-202c530f2c34" xsi:nil="true"/>
    <CSXHash xmlns="1119c2e5-8fb9-4d5f-baf1-202c530f2c34" xsi:nil="true"/>
    <DirectSourceMarket xmlns="1119c2e5-8fb9-4d5f-baf1-202c530f2c34">english</DirectSourceMarket>
    <PrimaryImageGen xmlns="1119c2e5-8fb9-4d5f-baf1-202c530f2c34">true</PrimaryImageGen>
    <PlannedPubDate xmlns="1119c2e5-8fb9-4d5f-baf1-202c530f2c34" xsi:nil="true"/>
    <CSXSubmissionMarket xmlns="1119c2e5-8fb9-4d5f-baf1-202c530f2c34" xsi:nil="true"/>
    <Downloads xmlns="1119c2e5-8fb9-4d5f-baf1-202c530f2c34">0</Downloads>
    <ArtSampleDocs xmlns="1119c2e5-8fb9-4d5f-baf1-202c530f2c34" xsi:nil="true"/>
    <TrustLevel xmlns="1119c2e5-8fb9-4d5f-baf1-202c530f2c34">1 Microsoft Managed Content</TrustLevel>
    <BlockPublish xmlns="1119c2e5-8fb9-4d5f-baf1-202c530f2c34">false</BlockPublish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BusinessGroup xmlns="1119c2e5-8fb9-4d5f-baf1-202c530f2c34" xsi:nil="true"/>
    <Providers xmlns="1119c2e5-8fb9-4d5f-baf1-202c530f2c34" xsi:nil="true"/>
    <TemplateTemplateType xmlns="1119c2e5-8fb9-4d5f-baf1-202c530f2c34">PowerPoint Presentation Template</TemplateTemplateType>
    <TimesCloned xmlns="1119c2e5-8fb9-4d5f-baf1-202c530f2c34" xsi:nil="true"/>
    <TPAppVersion xmlns="1119c2e5-8fb9-4d5f-baf1-202c530f2c34" xsi:nil="true"/>
    <VoteCount xmlns="1119c2e5-8fb9-4d5f-baf1-202c530f2c34" xsi:nil="true"/>
    <AverageRating xmlns="1119c2e5-8fb9-4d5f-baf1-202c530f2c34" xsi:nil="true"/>
    <FeatureTagsTaxHTField0 xmlns="1119c2e5-8fb9-4d5f-baf1-202c530f2c34">
      <Terms xmlns="http://schemas.microsoft.com/office/infopath/2007/PartnerControls"/>
    </FeatureTagsTaxHTField0>
    <Provider xmlns="1119c2e5-8fb9-4d5f-baf1-202c530f2c34" xsi:nil="true"/>
    <UACurrentWords xmlns="1119c2e5-8fb9-4d5f-baf1-202c530f2c34" xsi:nil="true"/>
    <AssetId xmlns="1119c2e5-8fb9-4d5f-baf1-202c530f2c34">TP103896073</AssetId>
    <TPClientViewer xmlns="1119c2e5-8fb9-4d5f-baf1-202c530f2c34" xsi:nil="true"/>
    <DSATActionTaken xmlns="1119c2e5-8fb9-4d5f-baf1-202c530f2c34" xsi:nil="true"/>
    <APEditor xmlns="1119c2e5-8fb9-4d5f-baf1-202c530f2c34">
      <UserInfo>
        <DisplayName/>
        <AccountId xsi:nil="true"/>
        <AccountType/>
      </UserInfo>
    </APEditor>
    <TPInstallLocation xmlns="1119c2e5-8fb9-4d5f-baf1-202c530f2c34" xsi:nil="true"/>
    <OOCacheId xmlns="1119c2e5-8fb9-4d5f-baf1-202c530f2c34" xsi:nil="true"/>
    <IsDeleted xmlns="1119c2e5-8fb9-4d5f-baf1-202c530f2c34">false</IsDeleted>
    <PublishTargets xmlns="1119c2e5-8fb9-4d5f-baf1-202c530f2c34">OfficeOnlineVNext</PublishTargets>
    <ApprovalLog xmlns="1119c2e5-8fb9-4d5f-baf1-202c530f2c34" xsi:nil="true"/>
    <BugNumber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LastHandOff xmlns="1119c2e5-8fb9-4d5f-baf1-202c530f2c34" xsi:nil="true"/>
    <Milestone xmlns="1119c2e5-8fb9-4d5f-baf1-202c530f2c34" xsi:nil="true"/>
    <OriginalRelease xmlns="1119c2e5-8fb9-4d5f-baf1-202c530f2c34">15</OriginalRelease>
    <RecommendationsModifier xmlns="1119c2e5-8fb9-4d5f-baf1-202c530f2c34" xsi:nil="true"/>
    <ScenarioTagsTaxHTField0 xmlns="1119c2e5-8fb9-4d5f-baf1-202c530f2c34">
      <Terms xmlns="http://schemas.microsoft.com/office/infopath/2007/PartnerControls"/>
    </ScenarioTagsTaxHTField0>
    <UANotes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68D2A4-75C8-4373-B884-E1D04C7C3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269EC3-10DA-41C9-A35A-54576295A62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1119c2e5-8fb9-4d5f-baf1-202c530f2c3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253</TotalTime>
  <Words>143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ADLaM Display</vt:lpstr>
      <vt:lpstr>Arial</vt:lpstr>
      <vt:lpstr>Calibri</vt:lpstr>
      <vt:lpstr>Impact</vt:lpstr>
      <vt:lpstr>学生のチラシ 8.5 x 11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真 富田</dc:creator>
  <cp:lastModifiedBy>幼稚園 栄光</cp:lastModifiedBy>
  <cp:revision>25</cp:revision>
  <cp:lastPrinted>2024-07-24T00:43:36Z</cp:lastPrinted>
  <dcterms:created xsi:type="dcterms:W3CDTF">2024-06-20T11:53:14Z</dcterms:created>
  <dcterms:modified xsi:type="dcterms:W3CDTF">2024-08-01T06:39:45Z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